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Playfair Display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layfairDisplay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5622bda3c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5622bda3c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891e776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891e776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this is showing both teal colors from previous slides (very and extremely important = importance)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891e776d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891e776d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this is showing both teal colors from previous slides (very and extremely important = importance)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b40979d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b40979d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5622bda3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5622bda3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5622bda3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5622bda3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b40979d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b40979d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5622bda3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5622bda3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5622bda3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5622bda3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5622bda3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5622bda3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891e776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891e776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5622bda3c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5622bda3c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Quota sampling represents today’s results.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5622bda3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5622bda3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5622bda3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5622bda3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5622bda3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5622bda3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this is showing both teal colors from previous slides (very and extremely important = importance)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2229900" y="-1350050"/>
            <a:ext cx="12172482" cy="6222124"/>
            <a:chOff x="-2229900" y="-1350050"/>
            <a:chExt cx="12172482" cy="6222124"/>
          </a:xfrm>
        </p:grpSpPr>
        <p:pic>
          <p:nvPicPr>
            <p:cNvPr id="55" name="Google Shape;5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29900" y="-1350050"/>
              <a:ext cx="4767826" cy="476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59484" y="1590600"/>
              <a:ext cx="3283098" cy="328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4"/>
          <p:cNvSpPr txBox="1"/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860875" y="3715500"/>
            <a:ext cx="2568000" cy="5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1069325" y="1938325"/>
            <a:ext cx="65364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hasCustomPrompt="1" idx="2" type="title"/>
          </p:nvPr>
        </p:nvSpPr>
        <p:spPr>
          <a:xfrm>
            <a:off x="1069325" y="935942"/>
            <a:ext cx="914400" cy="9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i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5008150" y="3380625"/>
            <a:ext cx="32043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-1582650" y="3020949"/>
            <a:ext cx="3592049" cy="35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715100" y="894750"/>
            <a:ext cx="4046700" cy="5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715100" y="1451850"/>
            <a:ext cx="4046700" cy="29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67" name="Google Shape;67;p16"/>
          <p:cNvCxnSpPr/>
          <p:nvPr/>
        </p:nvCxnSpPr>
        <p:spPr>
          <a:xfrm>
            <a:off x="0" y="274500"/>
            <a:ext cx="381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050" y="3300225"/>
            <a:ext cx="4077399" cy="4075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subTitle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subTitle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4" type="subTitle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6950" y="-1329987"/>
            <a:ext cx="382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>
            <a:off x="-288025" y="4704600"/>
            <a:ext cx="1913400" cy="274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21"/>
          <p:cNvGrpSpPr/>
          <p:nvPr/>
        </p:nvGrpSpPr>
        <p:grpSpPr>
          <a:xfrm>
            <a:off x="-896875" y="-615700"/>
            <a:ext cx="10278626" cy="6421102"/>
            <a:chOff x="-896875" y="-615700"/>
            <a:chExt cx="10278626" cy="6421102"/>
          </a:xfrm>
        </p:grpSpPr>
        <p:pic>
          <p:nvPicPr>
            <p:cNvPr id="86" name="Google Shape;86;p21"/>
            <p:cNvPicPr preferRelativeResize="0"/>
            <p:nvPr/>
          </p:nvPicPr>
          <p:blipFill>
            <a:blip r:embed="rId2">
              <a:alphaModFix amt="65000"/>
            </a:blip>
            <a:stretch>
              <a:fillRect/>
            </a:stretch>
          </p:blipFill>
          <p:spPr>
            <a:xfrm>
              <a:off x="6475475" y="2900550"/>
              <a:ext cx="2906276" cy="290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21"/>
            <p:cNvPicPr preferRelativeResize="0"/>
            <p:nvPr/>
          </p:nvPicPr>
          <p:blipFill>
            <a:blip r:embed="rId3">
              <a:alphaModFix amt="65000"/>
            </a:blip>
            <a:stretch>
              <a:fillRect/>
            </a:stretch>
          </p:blipFill>
          <p:spPr>
            <a:xfrm>
              <a:off x="-896875" y="-615700"/>
              <a:ext cx="2906276" cy="2904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21"/>
          <p:cNvSpPr txBox="1"/>
          <p:nvPr>
            <p:ph type="title"/>
          </p:nvPr>
        </p:nvSpPr>
        <p:spPr>
          <a:xfrm>
            <a:off x="2241400" y="1352525"/>
            <a:ext cx="4791600" cy="5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241500" y="2372050"/>
            <a:ext cx="4620900" cy="12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95256" y="-2619775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5"/>
          <p:cNvSpPr txBox="1"/>
          <p:nvPr>
            <p:ph type="title"/>
          </p:nvPr>
        </p:nvSpPr>
        <p:spPr>
          <a:xfrm>
            <a:off x="844800" y="3360100"/>
            <a:ext cx="74544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>
            <a:off x="844800" y="1353750"/>
            <a:ext cx="7454400" cy="17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5641300" y="-17528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/>
          <p:nvPr>
            <p:ph idx="1" type="subTitle"/>
          </p:nvPr>
        </p:nvSpPr>
        <p:spPr>
          <a:xfrm>
            <a:off x="7200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2" type="subTitle"/>
          </p:nvPr>
        </p:nvSpPr>
        <p:spPr>
          <a:xfrm>
            <a:off x="720000" y="4076301"/>
            <a:ext cx="23364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3" type="subTitle"/>
          </p:nvPr>
        </p:nvSpPr>
        <p:spPr>
          <a:xfrm>
            <a:off x="3403800" y="4076301"/>
            <a:ext cx="23364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4" type="subTitle"/>
          </p:nvPr>
        </p:nvSpPr>
        <p:spPr>
          <a:xfrm>
            <a:off x="6087600" y="4076301"/>
            <a:ext cx="23364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34038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6" type="subTitle"/>
          </p:nvPr>
        </p:nvSpPr>
        <p:spPr>
          <a:xfrm>
            <a:off x="60876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7" type="subTitle"/>
          </p:nvPr>
        </p:nvSpPr>
        <p:spPr>
          <a:xfrm>
            <a:off x="7200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8" type="subTitle"/>
          </p:nvPr>
        </p:nvSpPr>
        <p:spPr>
          <a:xfrm>
            <a:off x="34038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9" type="subTitle"/>
          </p:nvPr>
        </p:nvSpPr>
        <p:spPr>
          <a:xfrm>
            <a:off x="60876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7"/>
          <p:cNvGrpSpPr/>
          <p:nvPr/>
        </p:nvGrpSpPr>
        <p:grpSpPr>
          <a:xfrm>
            <a:off x="-2979931" y="-2407150"/>
            <a:ext cx="14973540" cy="9950927"/>
            <a:chOff x="-2979931" y="-2407150"/>
            <a:chExt cx="14973540" cy="9950927"/>
          </a:xfrm>
        </p:grpSpPr>
        <p:pic>
          <p:nvPicPr>
            <p:cNvPr id="114" name="Google Shape;114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7594" y="-2407150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979931" y="2400275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180282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2" type="subTitle"/>
          </p:nvPr>
        </p:nvSpPr>
        <p:spPr>
          <a:xfrm>
            <a:off x="1802812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3" type="subTitle"/>
          </p:nvPr>
        </p:nvSpPr>
        <p:spPr>
          <a:xfrm>
            <a:off x="5714187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4" type="subTitle"/>
          </p:nvPr>
        </p:nvSpPr>
        <p:spPr>
          <a:xfrm>
            <a:off x="1802800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5" type="subTitle"/>
          </p:nvPr>
        </p:nvSpPr>
        <p:spPr>
          <a:xfrm>
            <a:off x="5714175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6" type="subTitle"/>
          </p:nvPr>
        </p:nvSpPr>
        <p:spPr>
          <a:xfrm>
            <a:off x="180282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7" type="subTitle"/>
          </p:nvPr>
        </p:nvSpPr>
        <p:spPr>
          <a:xfrm>
            <a:off x="571419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8" type="subTitle"/>
          </p:nvPr>
        </p:nvSpPr>
        <p:spPr>
          <a:xfrm>
            <a:off x="571419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>
            <p:ph idx="1" type="subTitle"/>
          </p:nvPr>
        </p:nvSpPr>
        <p:spPr>
          <a:xfrm>
            <a:off x="72000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2" type="subTitle"/>
          </p:nvPr>
        </p:nvSpPr>
        <p:spPr>
          <a:xfrm>
            <a:off x="72000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hasCustomPrompt="1" idx="3" type="title"/>
          </p:nvPr>
        </p:nvSpPr>
        <p:spPr>
          <a:xfrm>
            <a:off x="807976" y="3018692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i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28"/>
          <p:cNvSpPr txBox="1"/>
          <p:nvPr>
            <p:ph idx="4" type="subTitle"/>
          </p:nvPr>
        </p:nvSpPr>
        <p:spPr>
          <a:xfrm>
            <a:off x="335955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5" type="subTitle"/>
          </p:nvPr>
        </p:nvSpPr>
        <p:spPr>
          <a:xfrm>
            <a:off x="33595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hasCustomPrompt="1" idx="6" type="title"/>
          </p:nvPr>
        </p:nvSpPr>
        <p:spPr>
          <a:xfrm>
            <a:off x="3447527" y="3018692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i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4" name="Google Shape;134;p28"/>
          <p:cNvSpPr txBox="1"/>
          <p:nvPr>
            <p:ph idx="7" type="subTitle"/>
          </p:nvPr>
        </p:nvSpPr>
        <p:spPr>
          <a:xfrm>
            <a:off x="599905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8" type="subTitle"/>
          </p:nvPr>
        </p:nvSpPr>
        <p:spPr>
          <a:xfrm>
            <a:off x="59990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hasCustomPrompt="1" idx="9" type="title"/>
          </p:nvPr>
        </p:nvSpPr>
        <p:spPr>
          <a:xfrm>
            <a:off x="6087051" y="3018692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i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7" name="Google Shape;137;p28"/>
          <p:cNvSpPr txBox="1"/>
          <p:nvPr>
            <p:ph idx="13" type="subTitle"/>
          </p:nvPr>
        </p:nvSpPr>
        <p:spPr>
          <a:xfrm>
            <a:off x="20398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4" type="subTitle"/>
          </p:nvPr>
        </p:nvSpPr>
        <p:spPr>
          <a:xfrm>
            <a:off x="2039800" y="2312075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hasCustomPrompt="1" idx="15" type="title"/>
          </p:nvPr>
        </p:nvSpPr>
        <p:spPr>
          <a:xfrm>
            <a:off x="2127777" y="1207067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i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" name="Google Shape;140;p28"/>
          <p:cNvSpPr txBox="1"/>
          <p:nvPr>
            <p:ph idx="16" type="subTitle"/>
          </p:nvPr>
        </p:nvSpPr>
        <p:spPr>
          <a:xfrm>
            <a:off x="46793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17" type="subTitle"/>
          </p:nvPr>
        </p:nvSpPr>
        <p:spPr>
          <a:xfrm>
            <a:off x="4679300" y="2312075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hasCustomPrompt="1" idx="18" type="title"/>
          </p:nvPr>
        </p:nvSpPr>
        <p:spPr>
          <a:xfrm>
            <a:off x="4767301" y="1207067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i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28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43194" y="-2729250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" type="subTitle"/>
          </p:nvPr>
        </p:nvSpPr>
        <p:spPr>
          <a:xfrm>
            <a:off x="717550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2" type="subTitle"/>
          </p:nvPr>
        </p:nvSpPr>
        <p:spPr>
          <a:xfrm>
            <a:off x="3375568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3" type="subTitle"/>
          </p:nvPr>
        </p:nvSpPr>
        <p:spPr>
          <a:xfrm>
            <a:off x="6033585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4" type="subTitle"/>
          </p:nvPr>
        </p:nvSpPr>
        <p:spPr>
          <a:xfrm>
            <a:off x="71755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5" type="subTitle"/>
          </p:nvPr>
        </p:nvSpPr>
        <p:spPr>
          <a:xfrm>
            <a:off x="3375585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6" type="subTitle"/>
          </p:nvPr>
        </p:nvSpPr>
        <p:spPr>
          <a:xfrm>
            <a:off x="603362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7" type="subTitle"/>
          </p:nvPr>
        </p:nvSpPr>
        <p:spPr>
          <a:xfrm>
            <a:off x="717550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8" type="subTitle"/>
          </p:nvPr>
        </p:nvSpPr>
        <p:spPr>
          <a:xfrm>
            <a:off x="3375568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9" type="subTitle"/>
          </p:nvPr>
        </p:nvSpPr>
        <p:spPr>
          <a:xfrm>
            <a:off x="6033585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idx="13" type="subTitle"/>
          </p:nvPr>
        </p:nvSpPr>
        <p:spPr>
          <a:xfrm>
            <a:off x="71755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14" type="subTitle"/>
          </p:nvPr>
        </p:nvSpPr>
        <p:spPr>
          <a:xfrm>
            <a:off x="3375585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15" type="subTitle"/>
          </p:nvPr>
        </p:nvSpPr>
        <p:spPr>
          <a:xfrm>
            <a:off x="603362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61" name="Google Shape;16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6551" y="2702802"/>
            <a:ext cx="4449300" cy="444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1"/>
          <p:cNvGrpSpPr/>
          <p:nvPr/>
        </p:nvGrpSpPr>
        <p:grpSpPr>
          <a:xfrm>
            <a:off x="-1939250" y="-1333075"/>
            <a:ext cx="12907277" cy="8350339"/>
            <a:chOff x="-1939250" y="-1333075"/>
            <a:chExt cx="12907277" cy="8350339"/>
          </a:xfrm>
        </p:grpSpPr>
        <p:pic>
          <p:nvPicPr>
            <p:cNvPr id="164" name="Google Shape;164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939250" y="3196288"/>
              <a:ext cx="3822843" cy="382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84951" y="-1333075"/>
              <a:ext cx="3383076" cy="3381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32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69" name="Google Shape;169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32"/>
          <p:cNvSpPr txBox="1"/>
          <p:nvPr>
            <p:ph type="title"/>
          </p:nvPr>
        </p:nvSpPr>
        <p:spPr>
          <a:xfrm>
            <a:off x="7151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" type="subTitle"/>
          </p:nvPr>
        </p:nvSpPr>
        <p:spPr>
          <a:xfrm>
            <a:off x="715100" y="1502555"/>
            <a:ext cx="4448100" cy="10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/>
        </p:nvSpPr>
        <p:spPr>
          <a:xfrm>
            <a:off x="3091600" y="3646250"/>
            <a:ext cx="5337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33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76" name="Google Shape;176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4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forms.gle/je6qiLfWANfD6GEr5" TargetMode="External"/><Relationship Id="rId4" Type="http://schemas.openxmlformats.org/officeDocument/2006/relationships/hyperlink" Target="https://docs.google.com/document/d/1ds_VahJFgjmm0rso94FZ9tmAzobi8vY5swxuDigmdnM/edit?usp=sharing" TargetMode="External"/><Relationship Id="rId5" Type="http://schemas.openxmlformats.org/officeDocument/2006/relationships/hyperlink" Target="https://www.mentimeter.com/app/presentation/alor3qqfu1nkj41o4wgfyn82uei6f76o/edit?question=b18faxf7moq9" TargetMode="External"/><Relationship Id="rId6" Type="http://schemas.openxmlformats.org/officeDocument/2006/relationships/hyperlink" Target="https://docs.google.com/presentation/d/1dXQVB8411GkQFnaWg-5ySVIKu24MSE4vmXGE4Mk_Fic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ctrTitle"/>
          </p:nvPr>
        </p:nvSpPr>
        <p:spPr>
          <a:xfrm>
            <a:off x="77250" y="495825"/>
            <a:ext cx="8989500" cy="3289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Participation Intensity Influences Motivations for Participating in iNaturalist</a:t>
            </a:r>
            <a:endParaRPr sz="4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        </a:t>
            </a:r>
            <a:endParaRPr sz="5000"/>
          </a:p>
        </p:txBody>
      </p:sp>
      <p:sp>
        <p:nvSpPr>
          <p:cNvPr id="186" name="Google Shape;186;p35"/>
          <p:cNvSpPr txBox="1"/>
          <p:nvPr>
            <p:ph idx="1" type="subTitle"/>
          </p:nvPr>
        </p:nvSpPr>
        <p:spPr>
          <a:xfrm>
            <a:off x="150150" y="3202725"/>
            <a:ext cx="88437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</a:rPr>
              <a:t>Samantha K. Lowe</a:t>
            </a:r>
            <a:r>
              <a:rPr lang="en" sz="2300">
                <a:solidFill>
                  <a:srgbClr val="000000"/>
                </a:solidFill>
              </a:rPr>
              <a:t>, Brittany M. Mason, Nia A. Morales, and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Corey T. Callaghan</a:t>
            </a:r>
            <a:endParaRPr sz="2300">
              <a:solidFill>
                <a:srgbClr val="000000"/>
              </a:solidFill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0" y="3727350"/>
            <a:ext cx="1320660" cy="13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 title="IFAS-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174" y="4143987"/>
            <a:ext cx="1262650" cy="4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5" title="SNRElogo.png"/>
          <p:cNvPicPr preferRelativeResize="0"/>
          <p:nvPr/>
        </p:nvPicPr>
        <p:blipFill rotWithShape="1">
          <a:blip r:embed="rId5">
            <a:alphaModFix/>
          </a:blip>
          <a:srcRect b="14686" l="0" r="10618" t="12101"/>
          <a:stretch/>
        </p:blipFill>
        <p:spPr>
          <a:xfrm>
            <a:off x="6258350" y="4454588"/>
            <a:ext cx="2808400" cy="6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4" title="FINAL_Figure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8"/>
            <a:ext cx="9144003" cy="498723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/>
          <p:nvPr/>
        </p:nvSpPr>
        <p:spPr>
          <a:xfrm>
            <a:off x="7112750" y="2635250"/>
            <a:ext cx="16107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Remains highly important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4" name="Google Shape;284;p44"/>
          <p:cNvSpPr/>
          <p:nvPr/>
        </p:nvSpPr>
        <p:spPr>
          <a:xfrm>
            <a:off x="6644425" y="2771825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4"/>
          <p:cNvSpPr/>
          <p:nvPr/>
        </p:nvSpPr>
        <p:spPr>
          <a:xfrm>
            <a:off x="-53250" y="304850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4"/>
          <p:cNvSpPr/>
          <p:nvPr/>
        </p:nvSpPr>
        <p:spPr>
          <a:xfrm>
            <a:off x="384900" y="1512950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4"/>
          <p:cNvSpPr/>
          <p:nvPr/>
        </p:nvSpPr>
        <p:spPr>
          <a:xfrm>
            <a:off x="-53250" y="2635250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4"/>
          <p:cNvSpPr/>
          <p:nvPr/>
        </p:nvSpPr>
        <p:spPr>
          <a:xfrm>
            <a:off x="384900" y="3833875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5" title="FINAL_Figure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8"/>
            <a:ext cx="9144003" cy="498723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/>
        </p:nvSpPr>
        <p:spPr>
          <a:xfrm>
            <a:off x="7112750" y="2635250"/>
            <a:ext cx="16107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Increases in importance significantly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6644425" y="2771825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5"/>
          <p:cNvSpPr/>
          <p:nvPr/>
        </p:nvSpPr>
        <p:spPr>
          <a:xfrm>
            <a:off x="-339000" y="439775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5"/>
          <p:cNvSpPr/>
          <p:nvPr/>
        </p:nvSpPr>
        <p:spPr>
          <a:xfrm>
            <a:off x="107075" y="981150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5"/>
          <p:cNvSpPr/>
          <p:nvPr/>
        </p:nvSpPr>
        <p:spPr>
          <a:xfrm>
            <a:off x="-45325" y="2198675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5"/>
          <p:cNvSpPr/>
          <p:nvPr/>
        </p:nvSpPr>
        <p:spPr>
          <a:xfrm>
            <a:off x="-339000" y="2771825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5"/>
          <p:cNvSpPr/>
          <p:nvPr/>
        </p:nvSpPr>
        <p:spPr>
          <a:xfrm>
            <a:off x="107075" y="3305900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5"/>
          <p:cNvSpPr/>
          <p:nvPr/>
        </p:nvSpPr>
        <p:spPr>
          <a:xfrm>
            <a:off x="-81825" y="4513325"/>
            <a:ext cx="531900" cy="22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AC0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6" title="Figure 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43" y="0"/>
            <a:ext cx="79984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/>
          <p:nvPr/>
        </p:nvSpPr>
        <p:spPr>
          <a:xfrm>
            <a:off x="2301750" y="95000"/>
            <a:ext cx="4540500" cy="841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7"/>
          <p:cNvSpPr txBox="1"/>
          <p:nvPr>
            <p:ph type="title"/>
          </p:nvPr>
        </p:nvSpPr>
        <p:spPr>
          <a:xfrm>
            <a:off x="2301750" y="95000"/>
            <a:ext cx="454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layfair Display"/>
                <a:ea typeface="Playfair Display"/>
                <a:cs typeface="Playfair Display"/>
                <a:sym typeface="Playfair Display"/>
              </a:rPr>
              <a:t>Key takeaways</a:t>
            </a:r>
            <a:endParaRPr b="1" sz="4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599400" y="1020450"/>
            <a:ext cx="7945200" cy="3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Char char="➔"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iNaturalist users are highly motivated by improving their species knowledge and discovering information about ecosystems around them (learning!)</a:t>
            </a: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Char char="➔"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Some motivations vary in importance with participant experience including science and conservation which increases importance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Char char="➔"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Implications for attracting and retaining users?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/>
          <p:nvPr/>
        </p:nvSpPr>
        <p:spPr>
          <a:xfrm>
            <a:off x="727650" y="536700"/>
            <a:ext cx="7688700" cy="4070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8"/>
          <p:cNvSpPr txBox="1"/>
          <p:nvPr>
            <p:ph type="title"/>
          </p:nvPr>
        </p:nvSpPr>
        <p:spPr>
          <a:xfrm>
            <a:off x="787500" y="320550"/>
            <a:ext cx="7569000" cy="4502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  <a:endParaRPr b="1" sz="7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layfair Display"/>
                <a:ea typeface="Playfair Display"/>
                <a:cs typeface="Playfair Display"/>
                <a:sym typeface="Playfair Display"/>
              </a:rPr>
              <a:t>Questions?</a:t>
            </a:r>
            <a:endParaRPr b="1" sz="7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Contact: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lowe.samantha@ufl.edu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249850" y="443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CAPS prep: 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1455325" y="1598300"/>
            <a:ext cx="6729300" cy="3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Post moderating form: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https://forms.gle/je6qiLfWANfD6GEr5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Moderator instructions: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https://docs.google.com/document/d/1ds_VahJFgjmm0rso94FZ9tmAzobi8vY5swxuDigmdnM/edit?usp=sharing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Mentimeter: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https://www.mentimeter.com/app/presentation/alor3qqfu1nkj41o4wgfyn82uei6f76o/edit?question=b18faxf7moq9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Master slide deck: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https://docs.google.com/presentation/d/1dXQVB8411GkQFnaWg-5ySVIKu24MSE4vmXGE4Mk_Fic/edit?usp=sharing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/>
          <p:nvPr/>
        </p:nvSpPr>
        <p:spPr>
          <a:xfrm>
            <a:off x="453000" y="1090125"/>
            <a:ext cx="8238000" cy="3679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6"/>
          <p:cNvSpPr txBox="1"/>
          <p:nvPr>
            <p:ph type="title"/>
          </p:nvPr>
        </p:nvSpPr>
        <p:spPr>
          <a:xfrm>
            <a:off x="83550" y="139375"/>
            <a:ext cx="8976900" cy="8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Motivations for participating in citizen science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578400" y="1090125"/>
            <a:ext cx="7987200" cy="3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❖"/>
            </a:pPr>
            <a:r>
              <a:rPr lang="en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Understanding what motivates participants can improve recruitment and maintenance of participants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❖"/>
            </a:pPr>
            <a:r>
              <a:rPr lang="en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People participate in projects that accommodate their motivations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❖"/>
            </a:pPr>
            <a:r>
              <a:rPr lang="en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Contributing to science and learning are two strong motivators for biodiversity-oriented citizen science projects 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3597600" y="4769925"/>
            <a:ext cx="5546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West et al., 2021; Larson et al., 2020; Asingizwe et al., 2020; Maund et al., 2020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/>
          <p:nvPr/>
        </p:nvSpPr>
        <p:spPr>
          <a:xfrm>
            <a:off x="2726200" y="153575"/>
            <a:ext cx="3658500" cy="605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7"/>
          <p:cNvSpPr txBox="1"/>
          <p:nvPr/>
        </p:nvSpPr>
        <p:spPr>
          <a:xfrm>
            <a:off x="1848300" y="47975"/>
            <a:ext cx="54474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Knowledge Gap</a:t>
            </a:r>
            <a:endParaRPr b="1" sz="37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571738"/>
            <a:ext cx="83820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13" y="25384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138" y="2538513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75" y="2867025"/>
            <a:ext cx="2000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4725" y="2808988"/>
            <a:ext cx="3333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329275" y="1151800"/>
            <a:ext cx="84339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529300" y="3349675"/>
            <a:ext cx="2196900" cy="12948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●"/>
            </a:pPr>
            <a:r>
              <a:rPr baseline="30000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Motivations tend to be </a:t>
            </a:r>
            <a:r>
              <a:rPr b="1" baseline="30000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egoistic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03552">
            <a:off x="564300" y="2857825"/>
            <a:ext cx="900083" cy="4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8100" y="2759125"/>
            <a:ext cx="900075" cy="40784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7"/>
          <p:cNvSpPr txBox="1"/>
          <p:nvPr/>
        </p:nvSpPr>
        <p:spPr>
          <a:xfrm>
            <a:off x="5628100" y="3166975"/>
            <a:ext cx="3379800" cy="14775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●"/>
            </a:pPr>
            <a:r>
              <a:rPr baseline="30000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Motivations tend to be </a:t>
            </a:r>
            <a:r>
              <a:rPr b="1" baseline="30000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collectivistic</a:t>
            </a:r>
            <a:endParaRPr b="1" baseline="30000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●"/>
            </a:pPr>
            <a:r>
              <a:rPr baseline="30000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Science and conservation is an even more important motivator</a:t>
            </a:r>
            <a:endParaRPr baseline="30000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1737450" y="2686850"/>
            <a:ext cx="988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5077375" y="2164050"/>
            <a:ext cx="1450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59550" y="2130700"/>
            <a:ext cx="1135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960900" y="919300"/>
            <a:ext cx="72222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do motivations change throughout the duration of participation?</a:t>
            </a:r>
            <a:endParaRPr sz="2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3788" y="1708143"/>
            <a:ext cx="900075" cy="90628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/>
          <p:nvPr/>
        </p:nvSpPr>
        <p:spPr>
          <a:xfrm>
            <a:off x="3221225" y="2191325"/>
            <a:ext cx="13509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7"/>
          <p:cNvSpPr/>
          <p:nvPr/>
        </p:nvSpPr>
        <p:spPr>
          <a:xfrm rot="10800000">
            <a:off x="1194750" y="2186950"/>
            <a:ext cx="13509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 txBox="1"/>
          <p:nvPr/>
        </p:nvSpPr>
        <p:spPr>
          <a:xfrm>
            <a:off x="2545650" y="4786975"/>
            <a:ext cx="6781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Larson et al., 2020; Asingizwe et al., 2020; Bible and Clarke-de Reza, 2023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260300" y="207475"/>
            <a:ext cx="7341000" cy="1110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 txBox="1"/>
          <p:nvPr>
            <p:ph type="title"/>
          </p:nvPr>
        </p:nvSpPr>
        <p:spPr>
          <a:xfrm>
            <a:off x="260300" y="-66875"/>
            <a:ext cx="7341000" cy="165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layfair Display"/>
                <a:ea typeface="Playfair Display"/>
                <a:cs typeface="Playfair Display"/>
                <a:sym typeface="Playfair Display"/>
              </a:rPr>
              <a:t>Addressing this knowledge gap with iNaturalist</a:t>
            </a:r>
            <a:endParaRPr b="1" sz="3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300" y="1447988"/>
            <a:ext cx="3551675" cy="3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/>
          <p:nvPr/>
        </p:nvSpPr>
        <p:spPr>
          <a:xfrm>
            <a:off x="648150" y="1447975"/>
            <a:ext cx="48591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 Medium"/>
              <a:buChar char="●"/>
            </a:pPr>
            <a:r>
              <a:rPr lang="en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Broad in scope based on number of users (3.5M) and diverse interests of users</a:t>
            </a:r>
            <a:endParaRPr sz="2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 Medium"/>
              <a:buChar char="●"/>
            </a:pPr>
            <a:r>
              <a:rPr lang="en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 may be applicable to other citizen science projects</a:t>
            </a:r>
            <a:endParaRPr sz="2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/>
          <p:nvPr/>
        </p:nvSpPr>
        <p:spPr>
          <a:xfrm>
            <a:off x="200850" y="136075"/>
            <a:ext cx="6128400" cy="814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>
            <p:ph type="title"/>
          </p:nvPr>
        </p:nvSpPr>
        <p:spPr>
          <a:xfrm>
            <a:off x="-194550" y="60775"/>
            <a:ext cx="6919200" cy="89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layfair Display"/>
                <a:ea typeface="Playfair Display"/>
                <a:cs typeface="Playfair Display"/>
                <a:sym typeface="Playfair Display"/>
              </a:rPr>
              <a:t>Using participation intensity</a:t>
            </a:r>
            <a:endParaRPr b="1" sz="3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6" name="Google Shape;236;p39" title="s1_years_inat_vs_obs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825" y="1339650"/>
            <a:ext cx="5121823" cy="329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/>
        </p:nvSpPr>
        <p:spPr>
          <a:xfrm>
            <a:off x="200850" y="1234400"/>
            <a:ext cx="37464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Char char="●"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Used iNaturalist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observation count</a:t>
            </a: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as measure of participation intensity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Char char="●"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Positively correlates with time since joining the platform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/>
          <p:nvPr/>
        </p:nvSpPr>
        <p:spPr>
          <a:xfrm>
            <a:off x="-105325" y="167175"/>
            <a:ext cx="3594600" cy="841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type="title"/>
          </p:nvPr>
        </p:nvSpPr>
        <p:spPr>
          <a:xfrm>
            <a:off x="190250" y="167175"/>
            <a:ext cx="30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layfair Display"/>
                <a:ea typeface="Playfair Display"/>
                <a:cs typeface="Playfair Display"/>
                <a:sym typeface="Playfair Display"/>
              </a:rPr>
              <a:t>Methods</a:t>
            </a:r>
            <a:endParaRPr b="1" sz="4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4" name="Google Shape;244;p40"/>
          <p:cNvSpPr txBox="1"/>
          <p:nvPr/>
        </p:nvSpPr>
        <p:spPr>
          <a:xfrm>
            <a:off x="294575" y="1339725"/>
            <a:ext cx="2248800" cy="33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Survey Design &amp; Pilot</a:t>
            </a:r>
            <a:endParaRPr b="1" sz="21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 motivations on a 5-point likert scale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 metrics (observation count, etc.)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Demographics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3394525" y="1124775"/>
            <a:ext cx="2731500" cy="376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Quota Sampling of U.S. iNat users</a:t>
            </a:r>
            <a:endParaRPr b="1" sz="2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Stratified users into 5 groups by observation count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users sampled per group + 2 resamples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Utilized iNat DMs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6918200" y="1181475"/>
            <a:ext cx="1961700" cy="33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Convenience sampling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Spanish version of survey available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 weeks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40"/>
          <p:cNvSpPr/>
          <p:nvPr/>
        </p:nvSpPr>
        <p:spPr>
          <a:xfrm>
            <a:off x="2472575" y="2675925"/>
            <a:ext cx="1016700" cy="6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0"/>
          <p:cNvSpPr/>
          <p:nvPr/>
        </p:nvSpPr>
        <p:spPr>
          <a:xfrm>
            <a:off x="6065800" y="2675925"/>
            <a:ext cx="1016700" cy="6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875" y="3408575"/>
            <a:ext cx="912550" cy="9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 txBox="1"/>
          <p:nvPr/>
        </p:nvSpPr>
        <p:spPr>
          <a:xfrm>
            <a:off x="5477875" y="3665675"/>
            <a:ext cx="9816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n=208</a:t>
            </a:r>
            <a:endParaRPr sz="19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700" y="3665675"/>
            <a:ext cx="912550" cy="9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8162400" y="3922775"/>
            <a:ext cx="9816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n=221</a:t>
            </a:r>
            <a:endParaRPr sz="19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1" title="s3_obscount_by_survey_method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888" y="90050"/>
            <a:ext cx="5306117" cy="341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813" y="3428000"/>
            <a:ext cx="15716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/>
          <p:nvPr/>
        </p:nvSpPr>
        <p:spPr>
          <a:xfrm rot="-5400000">
            <a:off x="568638" y="904550"/>
            <a:ext cx="2956025" cy="3334400"/>
          </a:xfrm>
          <a:prstGeom prst="flowChartOffpage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1"/>
          <p:cNvSpPr txBox="1"/>
          <p:nvPr>
            <p:ph type="title"/>
          </p:nvPr>
        </p:nvSpPr>
        <p:spPr>
          <a:xfrm>
            <a:off x="615925" y="1300638"/>
            <a:ext cx="2565900" cy="25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Survey response results</a:t>
            </a:r>
            <a:endParaRPr b="1" sz="4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3453787" y="3894725"/>
            <a:ext cx="1571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lang="en" sz="3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=429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62" name="Google Shape;262;p41"/>
          <p:cNvCxnSpPr/>
          <p:nvPr/>
        </p:nvCxnSpPr>
        <p:spPr>
          <a:xfrm flipH="1" rot="10800000">
            <a:off x="3666550" y="2687725"/>
            <a:ext cx="449400" cy="100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41"/>
          <p:cNvCxnSpPr/>
          <p:nvPr/>
        </p:nvCxnSpPr>
        <p:spPr>
          <a:xfrm flipH="1" rot="10800000">
            <a:off x="4848975" y="3468025"/>
            <a:ext cx="3050700" cy="125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 title="FINAL_Figure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250"/>
            <a:ext cx="8839204" cy="482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3" title="FINAL_Figure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138"/>
            <a:ext cx="9144003" cy="498723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/>
        </p:nvSpPr>
        <p:spPr>
          <a:xfrm>
            <a:off x="6676175" y="2571750"/>
            <a:ext cx="23256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% importance = % of responses rating motivation as “Very” or “Extremely” important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750" y="4025950"/>
            <a:ext cx="822575" cy="8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4000" y="40943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 txBox="1"/>
          <p:nvPr/>
        </p:nvSpPr>
        <p:spPr>
          <a:xfrm>
            <a:off x="7874000" y="4700625"/>
            <a:ext cx="128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</a:t>
            </a:r>
            <a:r>
              <a:rPr lang="en" sz="1800">
                <a:solidFill>
                  <a:schemeClr val="dk2"/>
                </a:solidFill>
              </a:rPr>
              <a:t> = 404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